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5" r:id="rId2"/>
    <p:sldId id="266" r:id="rId3"/>
    <p:sldId id="267" r:id="rId4"/>
    <p:sldId id="268" r:id="rId5"/>
    <p:sldId id="269" r:id="rId6"/>
    <p:sldId id="275" r:id="rId7"/>
    <p:sldId id="276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2D0"/>
    <a:srgbClr val="006600"/>
    <a:srgbClr val="700000"/>
    <a:srgbClr val="239E12"/>
    <a:srgbClr val="008000"/>
    <a:srgbClr val="98E63A"/>
    <a:srgbClr val="5D2884"/>
    <a:srgbClr val="ED6CF0"/>
    <a:srgbClr val="E949ED"/>
    <a:srgbClr val="994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1793-7D2E-4FA7-8CC8-4C0E05ED6C7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868A-432D-4521-BBDE-CC89926209F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4BEB-3763-4DD6-A0B7-4C0557EC2FE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12AF-C1B1-4750-BB8C-90FF994FB39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1CB6-01B9-46B6-B650-CA149C93EE8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12D-E27C-4688-B134-4ECA70ADC9C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0DF0-020D-459A-8F5E-3A570B2F30B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CA3A-6E62-4574-8DC6-64EFEA68FAA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C953-DD6B-4C56-8D95-9C6AF6B4E66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8DC4-9C3E-44CD-AF5E-B187C622D0C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BFC0-56F3-45E3-B9E5-2E2283C8F8B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53D876-4D9D-4DB4-81CC-1531C63E546B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" t="1032" r="1982" b="3801"/>
          <a:stretch/>
        </p:blipFill>
        <p:spPr bwMode="auto">
          <a:xfrm>
            <a:off x="-203200" y="165632"/>
            <a:ext cx="9479280" cy="67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307974" y="5229674"/>
            <a:ext cx="4304665" cy="14403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b="1" dirty="0" smtClean="0">
              <a:solidFill>
                <a:srgbClr val="1B12D0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Семья </a:t>
            </a:r>
            <a:r>
              <a:rPr lang="ru-RU" sz="4000" b="1" dirty="0" err="1" smtClean="0">
                <a:solidFill>
                  <a:srgbClr val="FF0000"/>
                </a:solidFill>
              </a:rPr>
              <a:t>Аврамко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1B12D0"/>
                </a:solidFill>
              </a:rPr>
              <a:t> </a:t>
            </a:r>
            <a:endParaRPr lang="ru-RU" b="1" i="1" dirty="0">
              <a:solidFill>
                <a:srgbClr val="1B12D0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6640" y="477520"/>
            <a:ext cx="4175760" cy="36933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AutoShape 2" descr="Фран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662186"/>
            <a:ext cx="3918585" cy="34717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</a:rPr>
              <a:t>Традиции </a:t>
            </a:r>
            <a:r>
              <a:rPr lang="ru-RU" sz="6600" b="1" dirty="0">
                <a:solidFill>
                  <a:srgbClr val="FF0000"/>
                </a:solidFill>
              </a:rPr>
              <a:t>моей </a:t>
            </a:r>
            <a:r>
              <a:rPr lang="ru-RU" sz="6600" b="1" dirty="0" smtClean="0">
                <a:solidFill>
                  <a:srgbClr val="FF0000"/>
                </a:solidFill>
              </a:rPr>
              <a:t>семьи</a:t>
            </a:r>
            <a:endParaRPr lang="ru-RU" sz="6600" b="1" i="1" dirty="0">
              <a:solidFill>
                <a:srgbClr val="FF0000"/>
              </a:solidFill>
              <a:latin typeface="Calibri"/>
            </a:endParaRPr>
          </a:p>
          <a:p>
            <a:pPr lvl="0" algn="ctr">
              <a:spcBef>
                <a:spcPct val="20000"/>
              </a:spcBef>
              <a:defRPr/>
            </a:pPr>
            <a:endParaRPr lang="ru-RU" b="1" i="1" dirty="0">
              <a:solidFill>
                <a:srgbClr val="1B12D0"/>
              </a:solidFill>
              <a:latin typeface="Calibri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20" y="477520"/>
            <a:ext cx="3799840" cy="2701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40" y="3667759"/>
            <a:ext cx="3911600" cy="2915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947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" t="1032" r="1982" b="3801"/>
          <a:stretch/>
        </p:blipFill>
        <p:spPr bwMode="auto">
          <a:xfrm>
            <a:off x="-44009" y="107361"/>
            <a:ext cx="9479280" cy="67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7974" y="477520"/>
            <a:ext cx="43876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1B12D0"/>
                </a:solidFill>
              </a:rPr>
              <a:t> </a:t>
            </a:r>
            <a:endParaRPr lang="ru-RU" sz="2000" b="1" i="1" dirty="0">
              <a:solidFill>
                <a:srgbClr val="1B12D0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416243" y="472625"/>
            <a:ext cx="4152266" cy="602011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b="1" i="1" dirty="0">
                <a:solidFill>
                  <a:srgbClr val="002060"/>
                </a:solidFill>
              </a:rPr>
              <a:t>Семья </a:t>
            </a:r>
            <a:r>
              <a:rPr lang="ru-RU" b="1" i="1" dirty="0" err="1">
                <a:solidFill>
                  <a:srgbClr val="002060"/>
                </a:solidFill>
              </a:rPr>
              <a:t>Аврамко</a:t>
            </a:r>
            <a:r>
              <a:rPr lang="ru-RU" b="1" i="1" dirty="0">
                <a:solidFill>
                  <a:srgbClr val="002060"/>
                </a:solidFill>
              </a:rPr>
              <a:t> большая и дружная. Супруги Алексей Николаевич и Елена Владимировна воспитывают троих </a:t>
            </a:r>
            <a:r>
              <a:rPr lang="ru-RU" b="1" i="1" dirty="0" err="1">
                <a:solidFill>
                  <a:srgbClr val="002060"/>
                </a:solidFill>
              </a:rPr>
              <a:t>детей.Страшего</a:t>
            </a:r>
            <a:r>
              <a:rPr lang="ru-RU" b="1" i="1" dirty="0">
                <a:solidFill>
                  <a:srgbClr val="002060"/>
                </a:solidFill>
              </a:rPr>
              <a:t> сына зовут Даниил- он увлекается   спортом и старается прилежно учиться в колледже. Андрей- одаренный ребенок ,лидер развит во всех направлениях .И младшим ребенком супругов </a:t>
            </a:r>
            <a:r>
              <a:rPr lang="ru-RU" b="1" i="1" dirty="0" err="1" smtClean="0">
                <a:solidFill>
                  <a:srgbClr val="002060"/>
                </a:solidFill>
              </a:rPr>
              <a:t>Аврамкоя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вляется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Алексей который во всем старается  брать  пример со своих братьев. По соседству  живет бабушка с дедушкам. И совсем недалеко живет  еще одна бабушка с дедушкой и прабабушка. В нашей семье за все время сложилось множество традиций, который каждый раз помогают нам стать еще дружнее и счастливей.</a:t>
            </a:r>
          </a:p>
          <a:p>
            <a:pPr lvl="0" algn="ctr">
              <a:spcBef>
                <a:spcPct val="20000"/>
              </a:spcBef>
              <a:defRPr/>
            </a:pPr>
            <a:endParaRPr lang="ru-RU" b="1" dirty="0">
              <a:solidFill>
                <a:srgbClr val="1B12D0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1B12D0"/>
                </a:solidFill>
              </a:rPr>
              <a:t> </a:t>
            </a:r>
            <a:endParaRPr lang="ru-RU" b="1" i="1" dirty="0">
              <a:solidFill>
                <a:srgbClr val="1B12D0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6640" y="477520"/>
            <a:ext cx="4175760" cy="36933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AutoShape 2" descr="Фран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Picture 2" descr="https://i.mycdn.me/image?t=3&amp;bid=837968589084&amp;id=837968589084&amp;plc=WEB&amp;tkn=*sUb0A5gsN1CsNBkRS49cUxo8RQ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4151" y="2553759"/>
            <a:ext cx="1707361" cy="1957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s://i.mycdn.me/i?r=AzEPZsRbOZEKgBhR0XGMT1RknIbOdK5Xco09XOfGisbciq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882" y="4731001"/>
            <a:ext cx="1816828" cy="1717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.mycdn.me/image?t=3&amp;bid=835547926812&amp;id=835547926812&amp;plc=WEB&amp;tkn=*3MmRvf1X89xFoSXHRtNUtQx3HP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5882" y="366663"/>
            <a:ext cx="1685679" cy="1871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:\Фото\Фото01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49" y="477520"/>
            <a:ext cx="1592157" cy="1873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https://i.mycdn.me/i?r=AyH4iRPQ2q0otWIFepML2LxRpy8VaRv16-Kj8p40cM0ugA&amp;fn=legacy_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1" y="2454989"/>
            <a:ext cx="1923828" cy="20560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mycdn.me/i?r=AyH4iRPQ2q0otWIFepML2LxRTh6NC6Xbp7qNozkHSLjKgA&amp;fn=legacy_5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87" y="4676774"/>
            <a:ext cx="1825625" cy="1825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87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" t="1032" r="1982" b="3801"/>
          <a:stretch/>
        </p:blipFill>
        <p:spPr bwMode="auto">
          <a:xfrm>
            <a:off x="-127000" y="160337"/>
            <a:ext cx="9479280" cy="67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7974" y="477520"/>
            <a:ext cx="43876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1B12D0"/>
                </a:solidFill>
              </a:rPr>
              <a:t> </a:t>
            </a:r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Совместный ужин </a:t>
            </a:r>
            <a:endParaRPr lang="ru-RU" sz="2000" b="1" i="1" dirty="0">
              <a:solidFill>
                <a:srgbClr val="1B12D0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155575" y="5850279"/>
            <a:ext cx="445706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b="1" dirty="0">
              <a:solidFill>
                <a:srgbClr val="1B12D0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1B12D0"/>
                </a:solidFill>
              </a:rPr>
              <a:t> </a:t>
            </a:r>
            <a:endParaRPr lang="ru-RU" b="1" i="1" dirty="0">
              <a:solidFill>
                <a:srgbClr val="1B12D0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6640" y="477520"/>
            <a:ext cx="4175760" cy="36933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AutoShape 2" descr="Фран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965200"/>
            <a:ext cx="3867785" cy="5078313"/>
          </a:xfrm>
          <a:prstGeom prst="rect">
            <a:avLst/>
          </a:prstGeom>
          <a:ln>
            <a:solidFill>
              <a:srgbClr val="1B12D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Одной из таких традиций  -  является совместный ужин по субботам, на который собирается вся-вся наша семья в полном составе. Для этого ужина всегда выставляется стол в центр кухни, вокруг которого мы все садимся, кушаем вкусную домашнюю пищу, которую готовим мы с мамой и братьями делимся всем, что произошло у каждого из нас за это время. Это очень теплые семейные моменты, когда каждый может поделиться своими проблемами и услышать слова поддержки, а если у кого-то произошло что-то хорошее, то вся семья обязательно порадуется вместе с ним.</a:t>
            </a:r>
          </a:p>
        </p:txBody>
      </p:sp>
      <p:pic>
        <p:nvPicPr>
          <p:cNvPr id="2050" name="Picture 2" descr="C:\Users\User\Desktop\изображение_viber_2020-04-29_14-51-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40" y="477520"/>
            <a:ext cx="1948950" cy="1828800"/>
          </a:xfrm>
          <a:prstGeom prst="round2DiagRect">
            <a:avLst>
              <a:gd name="adj1" fmla="val 16667"/>
              <a:gd name="adj2" fmla="val 750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2016-12-27 фото\фото 0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40" y="2669367"/>
            <a:ext cx="1905000" cy="2199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2016-12-27 фото\фото 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2672080"/>
            <a:ext cx="1816100" cy="2201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i.mycdn.me/i?r=AyH4iRPQ2q0otWIFepML2LxRiGbqTnndmQTY_gEBIFdP_g&amp;fn=legacy_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40" y="548640"/>
            <a:ext cx="1640355" cy="1781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mycdn.me/i?r=AyH4iRPQ2q0otWIFepML2LxRU16Ul-xSOrbFgBoT0fw_oQ&amp;fn=legacy_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20" y="4997540"/>
            <a:ext cx="2318873" cy="1705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4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" t="1032" r="1982" b="3801"/>
          <a:stretch/>
        </p:blipFill>
        <p:spPr bwMode="auto">
          <a:xfrm>
            <a:off x="0" y="160338"/>
            <a:ext cx="9479280" cy="67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7975" y="477520"/>
            <a:ext cx="4162425" cy="523220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1B12D0"/>
                </a:solidFill>
              </a:rPr>
              <a:t> </a:t>
            </a:r>
            <a:r>
              <a:rPr lang="ru-RU" sz="2800" b="1" dirty="0" smtClean="0"/>
              <a:t>Встреча </a:t>
            </a:r>
            <a:r>
              <a:rPr lang="ru-RU" sz="2800" b="1" dirty="0"/>
              <a:t>праздников</a:t>
            </a:r>
            <a:endParaRPr lang="ru-RU" sz="2800" b="1" i="1" dirty="0">
              <a:solidFill>
                <a:srgbClr val="1B12D0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307974" y="1000740"/>
            <a:ext cx="4162426" cy="6057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>
                <a:latin typeface="Arial Black" panose="020B0A04020102020204" pitchFamily="34" charset="0"/>
              </a:rPr>
              <a:t>Т</a:t>
            </a:r>
            <a:r>
              <a:rPr lang="ru-RU" sz="1600" dirty="0" smtClean="0">
                <a:latin typeface="Arial Black" panose="020B0A04020102020204" pitchFamily="34" charset="0"/>
              </a:rPr>
              <a:t>радицией семьи является совместное празднование Нового года. Сыновья в Новогоднюю ночь выступают в костюмах Дедов Морозов и вместе с родителями  ездят поздравлять бабушек и дедушек. В этот день тоже мы тоже собираемся все вместе за одним столом. Каждый из нас дарит друг дружке хорошие подарки, желает друг дружке счастья, здоровья и удачи и конечно же, ровно в 12 ночи загадывает желание под бой курантов. Этот миг мне всегда кажется особенно волшебным. Да и другие праздники мы не оставляем без внимания, ведь каждый из них  -  это лишний повод поздравить домочадцев, сказать им слова любви, оказать внимание</a:t>
            </a:r>
            <a:endParaRPr lang="ru-RU" sz="1600" b="1" dirty="0" smtClean="0">
              <a:solidFill>
                <a:srgbClr val="1B12D0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dirty="0" smtClean="0">
                <a:latin typeface="Arial Black" panose="020B0A04020102020204" pitchFamily="34" charset="0"/>
              </a:rPr>
              <a:t> </a:t>
            </a:r>
            <a:endParaRPr lang="ru-RU" b="1" i="1" dirty="0">
              <a:solidFill>
                <a:srgbClr val="1B12D0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6640" y="477520"/>
            <a:ext cx="4175760" cy="36933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AutoShape 2" descr="Фран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https://i.mycdn.me/i?r=AyH4iRPQ2q0otWIFepML2LxRx4b2_VpDXIpa-AweKBf0bw&amp;fn=legacy_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40" y="285900"/>
            <a:ext cx="1888339" cy="18883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.mycdn.me/i?r=AyH4iRPQ2q0otWIFepML2LxR1cEHnlQB-q2MSDzlfnBy4Q&amp;fn=legacy_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8" y="406060"/>
            <a:ext cx="1768179" cy="17681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i.mycdn.me/i?r=AyH4iRPQ2q0otWIFepML2LxRHbi3MU88_zEWLMeAgHUFLA&amp;fn=legacy_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408" y="4626270"/>
            <a:ext cx="2018369" cy="2018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i.mycdn.me/i?r=AyH4iRPQ2q0otWIFepML2LxRtOwUiKq2XSIDtscv_V2WNA&amp;fn=legacy_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55" y="2303146"/>
            <a:ext cx="2014853" cy="2014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i.mycdn.me/i?r=AyH4iRPQ2q0otWIFepML2LxRIpDBvqbjtANtJETsNn-EVA&amp;fn=legacy_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10" y="4626270"/>
            <a:ext cx="2018369" cy="2018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i.mycdn.me/i?r=AyH4iRPQ2q0otWIFepML2LxRVjmxSQvSY5mp_qgykfRLYQ&amp;fn=legacy_5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44" y="2445044"/>
            <a:ext cx="1872955" cy="18729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73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" t="1032" r="1982" b="3801"/>
          <a:stretch/>
        </p:blipFill>
        <p:spPr bwMode="auto">
          <a:xfrm>
            <a:off x="127000" y="180099"/>
            <a:ext cx="9479280" cy="67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460375" y="842721"/>
            <a:ext cx="4121784" cy="690035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Еще одной традицией нашей семьи является поездка всех летом на море. Для нашей семьи  это самое счастливое время так как вместе с нами в путешествие отправляются наши родные-бабушки и дедушки, прабабушка .  Ведь на море мы не только купаемся , но и любуемся красивыми закатами и восходами, ходим по склонам Крымских гор и просто говорим обо всем . А если получается так, что на море мы не попадаем, то летом мы обязательно ходим на пляж и устраиваем пикники, на которые приглашаются все наши друзья. И тогда уж точно никто не скучает, а день наполнен радостью, смехом и весельем!</a:t>
            </a:r>
          </a:p>
          <a:p>
            <a:endParaRPr lang="ru-RU" sz="4400" b="1" dirty="0"/>
          </a:p>
          <a:p>
            <a:pPr lvl="0" algn="ctr">
              <a:spcBef>
                <a:spcPct val="2000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FF0000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1B12D0"/>
                </a:solidFill>
              </a:rPr>
              <a:t> </a:t>
            </a:r>
            <a:endParaRPr lang="ru-RU" b="1" i="1" dirty="0">
              <a:solidFill>
                <a:srgbClr val="1B12D0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6640" y="477520"/>
            <a:ext cx="4175760" cy="36933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AutoShape 2" descr="Фран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9757" y="304801"/>
            <a:ext cx="3840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Семейный отдых </a:t>
            </a:r>
          </a:p>
        </p:txBody>
      </p:sp>
      <p:pic>
        <p:nvPicPr>
          <p:cNvPr id="8" name="Picture 2" descr="https://i.mycdn.me/i?r=AyH4iRPQ2q0otWIFepML2LxR9za8ldBXsElZMuqUm3Whpw&amp;fn=legacy_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57" y="477520"/>
            <a:ext cx="1828798" cy="1828799"/>
          </a:xfrm>
          <a:prstGeom prst="round2DiagRect">
            <a:avLst>
              <a:gd name="adj1" fmla="val 16667"/>
              <a:gd name="adj2" fmla="val 2166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.mycdn.me/i?r=AyH4iRPQ2q0otWIFepML2LxRFUfM-u9YrgZ5pvZAWqStzg&amp;fn=legacy_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29" y="505483"/>
            <a:ext cx="1772871" cy="1772872"/>
          </a:xfrm>
          <a:prstGeom prst="round2DiagRect">
            <a:avLst>
              <a:gd name="adj1" fmla="val 16667"/>
              <a:gd name="adj2" fmla="val 2794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i.mycdn.me/i?r=AyH4iRPQ2q0otWIFepML2LxRr9bKYMtQh4rUkIjavKuJ1w&amp;fn=legacy_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85" y="2661334"/>
            <a:ext cx="1852931" cy="1852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s://i.mycdn.me/i?r=AyH4iRPQ2q0otWIFepML2LxRmnPxq6TydvKW6BNiWn2roQ&amp;fn=legacy_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07" y="2583572"/>
            <a:ext cx="1930693" cy="1930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i.mycdn.me/i?r=AyH4iRPQ2q0otWIFepML2LxR9PNofyxFUJzg3NQ5FbL4xQ&amp;fn=legacy_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67" y="4865340"/>
            <a:ext cx="1830705" cy="1830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s://i.mycdn.me/i?r=AyH4iRPQ2q0otWIFepML2LxRkGeYX5XS1-DwGq5MQioCwA&amp;fn=legacy_5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55" y="4850100"/>
            <a:ext cx="1845945" cy="1845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702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" t="1032" r="1982" b="3801"/>
          <a:stretch/>
        </p:blipFill>
        <p:spPr bwMode="auto">
          <a:xfrm>
            <a:off x="-3760" y="178298"/>
            <a:ext cx="9479280" cy="67506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619754" y="1000739"/>
            <a:ext cx="3738885" cy="58572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 самой моей любимой традицией   нашей семьи является  каждые выходные поездки по  всему Крыму  . Мы побывали в разных уголках  Крыма и я хочу сказать что красивее Крыма нет ничего на  белом свете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sz="4400" b="1" dirty="0"/>
          </a:p>
          <a:p>
            <a:pPr lvl="0" algn="ctr">
              <a:spcBef>
                <a:spcPct val="2000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FF0000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1B12D0"/>
                </a:solidFill>
              </a:rPr>
              <a:t> </a:t>
            </a:r>
            <a:endParaRPr lang="ru-RU" b="1" i="1" dirty="0">
              <a:solidFill>
                <a:srgbClr val="1B12D0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6640" y="477520"/>
            <a:ext cx="4175760" cy="36933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AutoShape 2" descr="Фран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9756" y="477520"/>
            <a:ext cx="4246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Выходные дни </a:t>
            </a:r>
            <a:r>
              <a:rPr lang="ru-RU" sz="2800" b="1" dirty="0" smtClean="0">
                <a:solidFill>
                  <a:schemeClr val="tx2"/>
                </a:solidFill>
              </a:rPr>
              <a:t>семьи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7" name="Picture 2" descr="https://i.mycdn.me/image?id=851576180252&amp;t=3&amp;plc=WEB&amp;ts=00010001&amp;tkn=*HyTpFjbtPRazE8huBH_OZ1Mv5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120" y="662186"/>
            <a:ext cx="1529080" cy="1935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.mycdn.me/image?id=837969180956&amp;t=3&amp;plc=WEB&amp;tkn=*lxxaottisPIQyq2jz_GSU9F51r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0" y="662186"/>
            <a:ext cx="1516380" cy="1935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i.mycdn.me/image?id=837147441692&amp;t=3&amp;plc=WEB&amp;tkn=*sH2teerTsjnZtSDuRX3hTJdDQZ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15" y="2855183"/>
            <a:ext cx="1518170" cy="182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i.mycdn.me/image?id=816510348572&amp;t=3&amp;plc=WEB&amp;tkn=*JQYHYwj-q7nZ2JbnRamj4ZLQlb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0" y="2804607"/>
            <a:ext cx="1793240" cy="1927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s://i.mycdn.me/image?id=813310887708&amp;t=3&amp;plc=WEB&amp;tkn=*32Au0IYzAEHqNc-Rah5OnLAwm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60" y="4896908"/>
            <a:ext cx="1649680" cy="1887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.mycdn.me/image?id=837969489180&amp;t=3&amp;plc=WEB&amp;tkn=*GjG1f1rjOEIjopE5fc0RuiIz04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4823036"/>
            <a:ext cx="1694180" cy="1961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97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" t="1032" r="1982" b="3801"/>
          <a:stretch/>
        </p:blipFill>
        <p:spPr bwMode="auto">
          <a:xfrm>
            <a:off x="127000" y="180099"/>
            <a:ext cx="9479280" cy="67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619757" y="830069"/>
            <a:ext cx="3840483" cy="76082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1B12D0"/>
                </a:solidFill>
              </a:rPr>
              <a:t>Один раз в год мы ездим в </a:t>
            </a:r>
            <a:r>
              <a:rPr lang="ru-RU" sz="3200" b="1" dirty="0" err="1" smtClean="0">
                <a:solidFill>
                  <a:srgbClr val="1B12D0"/>
                </a:solidFill>
              </a:rPr>
              <a:t>цирк,аквапарк</a:t>
            </a:r>
            <a:r>
              <a:rPr lang="ru-RU" sz="3200" b="1" dirty="0" smtClean="0">
                <a:solidFill>
                  <a:srgbClr val="1B12D0"/>
                </a:solidFill>
              </a:rPr>
              <a:t> ,парк миниатюр и </a:t>
            </a:r>
            <a:r>
              <a:rPr lang="ru-RU" sz="3200" b="1" dirty="0" err="1" smtClean="0">
                <a:solidFill>
                  <a:srgbClr val="1B12D0"/>
                </a:solidFill>
              </a:rPr>
              <a:t>тд.После</a:t>
            </a:r>
            <a:r>
              <a:rPr lang="ru-RU" sz="3200" b="1" dirty="0" smtClean="0">
                <a:solidFill>
                  <a:srgbClr val="1B12D0"/>
                </a:solidFill>
              </a:rPr>
              <a:t> посещения делимся  своими впечатлениями и </a:t>
            </a:r>
            <a:r>
              <a:rPr lang="ru-RU" sz="3200" b="1" dirty="0">
                <a:solidFill>
                  <a:srgbClr val="1B12D0"/>
                </a:solidFill>
              </a:rPr>
              <a:t>обсуждаем кому что больше понравилось</a:t>
            </a:r>
          </a:p>
          <a:p>
            <a:endParaRPr lang="ru-RU" sz="4400" b="1" dirty="0"/>
          </a:p>
          <a:p>
            <a:pPr lvl="0" algn="ctr">
              <a:spcBef>
                <a:spcPct val="2000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FF0000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1B12D0"/>
                </a:solidFill>
              </a:rPr>
              <a:t> </a:t>
            </a:r>
            <a:endParaRPr lang="ru-RU" b="1" i="1" dirty="0">
              <a:solidFill>
                <a:srgbClr val="1B12D0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6640" y="477520"/>
            <a:ext cx="4175760" cy="36933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AutoShape 2" descr="Фран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9757" y="304801"/>
            <a:ext cx="3840484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1B12D0"/>
                </a:solidFill>
              </a:rPr>
              <a:t> </a:t>
            </a:r>
            <a:r>
              <a:rPr lang="ru-RU" sz="4400" b="1" dirty="0" smtClean="0">
                <a:solidFill>
                  <a:srgbClr val="1B12D0"/>
                </a:solidFill>
              </a:rPr>
              <a:t>        Досуг </a:t>
            </a:r>
            <a:endParaRPr lang="ru-RU" sz="4400" b="1" dirty="0">
              <a:solidFill>
                <a:srgbClr val="1B12D0"/>
              </a:solidFill>
            </a:endParaRPr>
          </a:p>
        </p:txBody>
      </p:sp>
      <p:pic>
        <p:nvPicPr>
          <p:cNvPr id="7" name="Picture 4" descr="F:\IMG_20161225_125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03" y="477520"/>
            <a:ext cx="1935717" cy="2013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mycdn.me/i?r=AyH4iRPQ2q0otWIFepML2LxRq5A0QVq_p9_5Ooj9Ygl0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67" y="2946399"/>
            <a:ext cx="2365987" cy="1774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mycdn.me/i?r=AyH4iRPQ2q0otWIFepML2LxR-m-O62FB7wiAIx--fseR3Q&amp;fn=legacy_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06" y="466770"/>
            <a:ext cx="2023894" cy="2023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mycdn.me/i?r=AzEnsT7vwF33wI5xm5ED0r61qsSI4ZVsUlFaOnmRagn7fV2gMN0fGu6nauEkp6UgoO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587" y="2823513"/>
            <a:ext cx="1800536" cy="2020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mycdn.me/i?r=AyH4iRPQ2q0otWIFepML2LxR2h2fRvnfe3Ck--dse061o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67" y="5025688"/>
            <a:ext cx="2365192" cy="1773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.mycdn.me/i?r=AyH4iRPQ2q0otWIFepML2LxRJa71aaTU2wTVrqdtERHf-g&amp;fn=legacy_5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832" y="4961242"/>
            <a:ext cx="2004385" cy="1902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485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" t="1032" r="1982" b="3801"/>
          <a:stretch/>
        </p:blipFill>
        <p:spPr bwMode="auto">
          <a:xfrm>
            <a:off x="127000" y="180099"/>
            <a:ext cx="9479280" cy="67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460374" y="1361965"/>
            <a:ext cx="4223385" cy="55153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Еще очень приятная и интригующая традиция   - празднования день рождения .В мой день рождения мы просыпаемся очень  рано и  всей семьей ,бабушками и дедушками едим на море ,развлекаемся до </a:t>
            </a:r>
            <a:r>
              <a:rPr lang="ru-RU" dirty="0" err="1"/>
              <a:t>поздна</a:t>
            </a:r>
            <a:r>
              <a:rPr lang="ru-RU" dirty="0"/>
              <a:t> ,а вечером все месте дома жарим шашлыки ,танцуем и играем в разные игры. Засыпаем под утро этот день всегда очень запоминается и подарки которые дарят еще целый год напоминает как классно мы провели время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sz="4400" b="1" dirty="0"/>
          </a:p>
          <a:p>
            <a:pPr lvl="0" algn="ctr">
              <a:spcBef>
                <a:spcPct val="2000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FF0000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1B12D0"/>
                </a:solidFill>
              </a:rPr>
              <a:t> </a:t>
            </a:r>
            <a:endParaRPr lang="ru-RU" b="1" i="1" dirty="0">
              <a:solidFill>
                <a:srgbClr val="1B12D0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6640" y="477520"/>
            <a:ext cx="4175760" cy="36933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AutoShape 2" descr="Фран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9757" y="304801"/>
            <a:ext cx="3840484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1B12D0"/>
                </a:solidFill>
              </a:rPr>
              <a:t>Особые </a:t>
            </a:r>
            <a:r>
              <a:rPr lang="ru-RU" sz="3600" b="1" dirty="0">
                <a:solidFill>
                  <a:srgbClr val="1B12D0"/>
                </a:solidFill>
              </a:rPr>
              <a:t>даты </a:t>
            </a:r>
            <a:r>
              <a:rPr lang="ru-RU" sz="3600" b="1" dirty="0" smtClean="0">
                <a:solidFill>
                  <a:srgbClr val="1B12D0"/>
                </a:solidFill>
              </a:rPr>
              <a:t> </a:t>
            </a:r>
            <a:endParaRPr lang="ru-RU" sz="3600" b="1" dirty="0">
              <a:solidFill>
                <a:srgbClr val="1B12D0"/>
              </a:solidFill>
            </a:endParaRPr>
          </a:p>
        </p:txBody>
      </p:sp>
      <p:pic>
        <p:nvPicPr>
          <p:cNvPr id="15" name="Picture 2" descr="https://i.mycdn.me/image?id=836748240412&amp;t=3&amp;plc=WEB&amp;tkn=*rwNjXe-Pu7lXKb6Rq_i19UMG7k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1" y="455282"/>
            <a:ext cx="1711959" cy="1812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i.mycdn.me/image?t=3&amp;bid=837147437852&amp;id=837147437852&amp;plc=WEB&amp;tkn=*6vt2tsFwpH4bXXVcCaHw77_6ZC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77" y="304801"/>
            <a:ext cx="1828800" cy="1914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i.mycdn.me/image?id=836937970972&amp;t=3&amp;plc=WEB&amp;tkn=*n5iOOPtXr-KH6F87MF9H8mvIch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41" y="2469568"/>
            <a:ext cx="1899919" cy="2171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i.mycdn.me/image?id=813311466012&amp;t=3&amp;plc=WEB&amp;tkn=*mSx8c2VqblCF4C8zGSMkb5L496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48" y="2499244"/>
            <a:ext cx="1935257" cy="2142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.mycdn.me/i?r=AyH4iRPQ2q0otWIFepML2LxRTFs6r3aCJp5CNgriGj92mA&amp;fn=legacy_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947" y="4749512"/>
            <a:ext cx="2181225" cy="2181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mycdn.me/i?r=AyH4iRPQ2q0otWIFepML2LxR1MVctQAR1EaKyCskBEHWYQ&amp;fn=legacy_5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4749512"/>
            <a:ext cx="2181225" cy="2181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mycdn.me/i?r=AyH4iRPQ2q0otWIFepML2LxR3jcidDBymnLGycXtZ67SRg&amp;fn=legacy_5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48" y="2499244"/>
            <a:ext cx="2181225" cy="2181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580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" t="1032" r="1982" b="3801"/>
          <a:stretch/>
        </p:blipFill>
        <p:spPr bwMode="auto">
          <a:xfrm>
            <a:off x="127000" y="-58877"/>
            <a:ext cx="9479280" cy="67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538478" y="1386151"/>
            <a:ext cx="3974148" cy="690035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B12D0"/>
                </a:solidFill>
              </a:rPr>
              <a:t>Но самое ценное во всех традициях семьи </a:t>
            </a:r>
            <a:r>
              <a:rPr lang="ru-RU" b="1" dirty="0" err="1">
                <a:solidFill>
                  <a:srgbClr val="1B12D0"/>
                </a:solidFill>
              </a:rPr>
              <a:t>Аврамко</a:t>
            </a:r>
            <a:r>
              <a:rPr lang="ru-RU" b="1" dirty="0">
                <a:solidFill>
                  <a:srgbClr val="1B12D0"/>
                </a:solidFill>
              </a:rPr>
              <a:t>  -  быть всегда вместе, любую неприятность встречать сообща, всегда держаться друг дружку ,почитать и уважать старшее поколения ,проявлять любовь и заботу ,дарить свое внимание,. В каждой семье свои традиции ,у кого-то это празднование Нового Года, а кто-то придумал традицию «день чистой посуды ,можно придумать много традиций но ведь самое и главное дело не в традиции, а в том ,что семья дружно собирается вместе в этом и заключаются семейные традиции 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sz="4400" b="1" dirty="0"/>
          </a:p>
          <a:p>
            <a:pPr lvl="0" algn="ctr">
              <a:spcBef>
                <a:spcPct val="2000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FF0000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1B12D0"/>
                </a:solidFill>
              </a:rPr>
              <a:t> </a:t>
            </a:r>
            <a:endParaRPr lang="ru-RU" b="1" i="1" dirty="0">
              <a:solidFill>
                <a:srgbClr val="1B12D0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6640" y="477520"/>
            <a:ext cx="4175760" cy="36933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AutoShape 2" descr="Фран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2143" y="750612"/>
            <a:ext cx="3840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B12D0"/>
                </a:solidFill>
              </a:rPr>
              <a:t>Ценности </a:t>
            </a:r>
            <a:r>
              <a:rPr lang="ru-RU" sz="2400" b="1" dirty="0">
                <a:solidFill>
                  <a:srgbClr val="1B12D0"/>
                </a:solidFill>
              </a:rPr>
              <a:t>семьи </a:t>
            </a:r>
            <a:r>
              <a:rPr lang="ru-RU" sz="2400" b="1" dirty="0" err="1">
                <a:solidFill>
                  <a:srgbClr val="1B12D0"/>
                </a:solidFill>
              </a:rPr>
              <a:t>Аврамко</a:t>
            </a:r>
            <a:r>
              <a:rPr lang="ru-RU" sz="2400" b="1" dirty="0">
                <a:solidFill>
                  <a:srgbClr val="1B12D0"/>
                </a:solidFill>
              </a:rPr>
              <a:t> </a:t>
            </a:r>
            <a:r>
              <a:rPr lang="ru-RU" sz="2400" b="1" dirty="0" smtClean="0">
                <a:solidFill>
                  <a:srgbClr val="1B12D0"/>
                </a:solidFill>
              </a:rPr>
              <a:t> </a:t>
            </a:r>
            <a:endParaRPr lang="ru-RU" sz="2400" b="1" dirty="0">
              <a:solidFill>
                <a:srgbClr val="1B12D0"/>
              </a:solidFill>
            </a:endParaRPr>
          </a:p>
        </p:txBody>
      </p:sp>
      <p:pic>
        <p:nvPicPr>
          <p:cNvPr id="15" name="Picture 2" descr="https://i.mycdn.me/image?id=851576177948&amp;t=3&amp;plc=WEB&amp;tkn=*hblT_Nl_ssIEtYr2ucR0-rSlZ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7520"/>
            <a:ext cx="370840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.mycdn.me/i?r=AyH4iRPQ2q0otWIFepML2LxRr1qpCux8BpoRbtGJq_mSnQ&amp;fn=legacy_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06" y="3145838"/>
            <a:ext cx="2122206" cy="3438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.mycdn.me/i?r=AyH4iRPQ2q0otWIFepML2LxRUKQUJbKECJti2oZRoHA5q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712" y="3165886"/>
            <a:ext cx="1922688" cy="3418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2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2317</TotalTime>
  <Words>646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 Black</vt:lpstr>
      <vt:lpstr>Batang</vt:lpstr>
      <vt:lpstr>Calibri</vt:lpstr>
      <vt:lpstr>Candara</vt:lpstr>
      <vt:lpstr>Symbol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астафьев Владислав</dc:creator>
  <cp:lastModifiedBy>Admin</cp:lastModifiedBy>
  <cp:revision>219</cp:revision>
  <dcterms:created xsi:type="dcterms:W3CDTF">2017-06-28T04:03:33Z</dcterms:created>
  <dcterms:modified xsi:type="dcterms:W3CDTF">2020-05-08T05:57:39Z</dcterms:modified>
</cp:coreProperties>
</file>